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1315" r:id="rId2"/>
    <p:sldId id="1314" r:id="rId3"/>
    <p:sldId id="1317" r:id="rId4"/>
    <p:sldId id="1316" r:id="rId5"/>
    <p:sldId id="681" r:id="rId6"/>
    <p:sldId id="1318" r:id="rId7"/>
    <p:sldId id="684" r:id="rId8"/>
    <p:sldId id="685" r:id="rId9"/>
    <p:sldId id="769" r:id="rId10"/>
    <p:sldId id="773" r:id="rId11"/>
    <p:sldId id="1319" r:id="rId12"/>
    <p:sldId id="1320" r:id="rId13"/>
    <p:sldId id="1321" r:id="rId14"/>
    <p:sldId id="1322" r:id="rId15"/>
    <p:sldId id="1323" r:id="rId16"/>
    <p:sldId id="1327" r:id="rId17"/>
    <p:sldId id="1324" r:id="rId18"/>
    <p:sldId id="1325" r:id="rId19"/>
    <p:sldId id="1326" r:id="rId20"/>
    <p:sldId id="132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79A50-5DA4-46C4-8B7F-9FB2CF534B07}" type="datetimeFigureOut">
              <a:rPr lang="pt-BR" smtClean="0"/>
              <a:t>14/09/2021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5E65-42B0-45A6-94F9-1F80BBA7FE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37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45597A4-9B3B-44EF-8ADD-90217651BFC2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1" y="4344025"/>
            <a:ext cx="5485158" cy="41129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715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004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257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0987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45597A4-9B3B-44EF-8ADD-90217651BFC2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1" y="4344025"/>
            <a:ext cx="5485158" cy="41129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7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43" name="Google Shape;14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51951" y="0"/>
            <a:ext cx="294005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45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Título e texto verticai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180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>
  <p:cSld name="Title, text on left, text on righ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628400" cy="2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628400" cy="2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38000" rIns="76025" bIns="380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737919" y="6356828"/>
            <a:ext cx="2841600" cy="3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825" tIns="37425" rIns="74825" bIns="37425" anchor="t" anchorCtr="0">
            <a:noAutofit/>
          </a:bodyPr>
          <a:lstStyle>
            <a:lvl1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sz="1333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204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91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51" name="Google Shape;15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7070" y="8313"/>
            <a:ext cx="440324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27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Cabeçalho da Seçã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54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94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50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59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33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73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6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69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0274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144128" y="434798"/>
            <a:ext cx="11961064" cy="620815"/>
          </a:xfrm>
          <a:prstGeom prst="rect">
            <a:avLst/>
          </a:prstGeom>
          <a:solidFill>
            <a:srgbClr val="00113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pt-BR" sz="1400" b="1" ker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355" t="3674" r="1968" b="4481"/>
          <a:stretch/>
        </p:blipFill>
        <p:spPr>
          <a:xfrm>
            <a:off x="292286" y="525819"/>
            <a:ext cx="2335017" cy="1269032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1029" name="Text Box 86"/>
          <p:cNvSpPr txBox="1">
            <a:spLocks noChangeArrowheads="1"/>
          </p:cNvSpPr>
          <p:nvPr/>
        </p:nvSpPr>
        <p:spPr bwMode="auto">
          <a:xfrm>
            <a:off x="3002025" y="527625"/>
            <a:ext cx="727390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sz="2667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  <a:sym typeface="Arial"/>
              </a:rPr>
              <a:t>Centro Brasileiro de Pesquisas Físicas</a:t>
            </a:r>
            <a:endParaRPr lang="pt-BR" sz="2667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sym typeface="Arial"/>
            </a:endParaRPr>
          </a:p>
        </p:txBody>
      </p:sp>
      <p:pic>
        <p:nvPicPr>
          <p:cNvPr id="19519" name="Picture 6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1"/>
          <a:stretch/>
        </p:blipFill>
        <p:spPr bwMode="auto">
          <a:xfrm>
            <a:off x="240513" y="-9143"/>
            <a:ext cx="11951487" cy="45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0511" y="49394"/>
            <a:ext cx="8362951" cy="40007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2000" b="1" kern="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Ministério da Ciência, Tecnologia e Inovações</a:t>
            </a:r>
            <a:endParaRPr lang="en-US" sz="1600" b="1" kern="0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9658" name="Picture 202" descr="imagem sem descriÃ§Ã£o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6"/>
          <a:stretch/>
        </p:blipFill>
        <p:spPr bwMode="auto">
          <a:xfrm>
            <a:off x="2537727" y="4957127"/>
            <a:ext cx="4021336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9" t="11462" r="32200" b="23557"/>
          <a:stretch/>
        </p:blipFill>
        <p:spPr>
          <a:xfrm>
            <a:off x="6359419" y="4957127"/>
            <a:ext cx="1372587" cy="1908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54" y="4980912"/>
            <a:ext cx="3004159" cy="190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/>
          <p:cNvSpPr/>
          <p:nvPr/>
        </p:nvSpPr>
        <p:spPr>
          <a:xfrm>
            <a:off x="2627304" y="1938231"/>
            <a:ext cx="9283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600" b="1" kern="0" dirty="0">
                <a:solidFill>
                  <a:srgbClr val="070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Métodos para Análise de grande volume de dados e </a:t>
            </a:r>
            <a:r>
              <a:rPr lang="pt-BR" sz="3600" b="1" kern="0" dirty="0" err="1">
                <a:solidFill>
                  <a:srgbClr val="070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Astroinformática</a:t>
            </a:r>
            <a:endParaRPr lang="pt-BR" sz="3600" b="1" kern="0" dirty="0">
              <a:solidFill>
                <a:srgbClr val="070D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924F3F7-41EA-4BAC-A77A-57FE24AF83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/>
          <a:stretch/>
        </p:blipFill>
        <p:spPr>
          <a:xfrm>
            <a:off x="240513" y="4957127"/>
            <a:ext cx="2297215" cy="190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EE2A2FE-631A-4929-827D-FD9FB8AC344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54" r="40444"/>
          <a:stretch/>
        </p:blipFill>
        <p:spPr>
          <a:xfrm rot="5400000">
            <a:off x="10506333" y="5203249"/>
            <a:ext cx="1908001" cy="146333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132C20-105D-477A-ADDD-B941711817BE}"/>
              </a:ext>
            </a:extLst>
          </p:cNvPr>
          <p:cNvSpPr txBox="1"/>
          <p:nvPr/>
        </p:nvSpPr>
        <p:spPr>
          <a:xfrm>
            <a:off x="-413835" y="3148770"/>
            <a:ext cx="1196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2400" b="1" i="1" kern="0" dirty="0">
                <a:solidFill>
                  <a:srgbClr val="5B9BD5">
                    <a:lumMod val="75000"/>
                  </a:srgbClr>
                </a:solidFill>
                <a:latin typeface="Arial"/>
                <a:cs typeface="Arial"/>
                <a:sym typeface="Arial"/>
              </a:rPr>
              <a:t>Clécio Roque De Bom – debom@cbpf.br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2D56D481-0C36-4D1E-970A-EDB454E2FD2A}"/>
              </a:ext>
            </a:extLst>
          </p:cNvPr>
          <p:cNvCxnSpPr/>
          <p:nvPr/>
        </p:nvCxnSpPr>
        <p:spPr>
          <a:xfrm>
            <a:off x="146650" y="4957127"/>
            <a:ext cx="12045348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6">
            <a:extLst>
              <a:ext uri="{FF2B5EF4-FFF2-40B4-BE49-F238E27FC236}">
                <a16:creationId xmlns:a16="http://schemas.microsoft.com/office/drawing/2014/main" id="{17E0B5AB-E57C-4816-A5BC-17AA454D1B69}"/>
              </a:ext>
            </a:extLst>
          </p:cNvPr>
          <p:cNvGrpSpPr/>
          <p:nvPr/>
        </p:nvGrpSpPr>
        <p:grpSpPr>
          <a:xfrm>
            <a:off x="-1928" y="-6337"/>
            <a:ext cx="242439" cy="6864337"/>
            <a:chOff x="-9525" y="-14288"/>
            <a:chExt cx="242438" cy="68722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4722B4CC-BE25-40C8-B171-04667894D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525" y="-14288"/>
              <a:ext cx="242438" cy="6858000"/>
            </a:xfrm>
            <a:prstGeom prst="rect">
              <a:avLst/>
            </a:prstGeom>
            <a:solidFill>
              <a:srgbClr val="3262B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endParaRPr lang="pt-BR" sz="1400" b="1" kern="0">
                <a:solidFill>
                  <a:srgbClr val="000000"/>
                </a:solidFill>
                <a:latin typeface="Arial"/>
                <a:cs typeface="Arial" charset="0"/>
                <a:sym typeface="Arial"/>
              </a:endParaRPr>
            </a:p>
          </p:txBody>
        </p:sp>
        <p:pic>
          <p:nvPicPr>
            <p:cNvPr id="29" name="Picture 14">
              <a:extLst>
                <a:ext uri="{FF2B5EF4-FFF2-40B4-BE49-F238E27FC236}">
                  <a16:creationId xmlns:a16="http://schemas.microsoft.com/office/drawing/2014/main" id="{1063EDAB-0278-4E1D-BC8A-E3D9DBD7A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r="80241"/>
            <a:stretch>
              <a:fillRect/>
            </a:stretch>
          </p:blipFill>
          <p:spPr bwMode="auto">
            <a:xfrm>
              <a:off x="0" y="6038491"/>
              <a:ext cx="223999" cy="819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D1357487-EF2C-40D4-B9EB-E96139E922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92883" y="3317863"/>
            <a:ext cx="1284792" cy="15053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EA9B05D-1EBB-4BCD-ABC1-5C0E64432E5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1628" t="9040" r="931" b="12213"/>
          <a:stretch/>
        </p:blipFill>
        <p:spPr>
          <a:xfrm>
            <a:off x="2497358" y="4969019"/>
            <a:ext cx="2188911" cy="190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7715A5F-E4AF-4578-AD56-BA02B7436D09}"/>
              </a:ext>
            </a:extLst>
          </p:cNvPr>
          <p:cNvSpPr txBox="1"/>
          <p:nvPr/>
        </p:nvSpPr>
        <p:spPr>
          <a:xfrm>
            <a:off x="230934" y="4443122"/>
            <a:ext cx="345296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2133" b="1" i="1" kern="0" dirty="0">
                <a:solidFill>
                  <a:srgbClr val="5B9BD5">
                    <a:lumMod val="75000"/>
                  </a:srgbClr>
                </a:solidFill>
                <a:latin typeface="Arial"/>
                <a:cs typeface="Arial"/>
                <a:sym typeface="Arial"/>
              </a:rPr>
              <a:t>clearnightsrthebest.com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6FF009B-A0EB-404E-B50D-4884B0FD1E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189" y="2172934"/>
            <a:ext cx="1815436" cy="19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18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7;p59">
            <a:extLst>
              <a:ext uri="{FF2B5EF4-FFF2-40B4-BE49-F238E27FC236}">
                <a16:creationId xmlns:a16="http://schemas.microsoft.com/office/drawing/2014/main" id="{BE41D17D-3601-45C3-B23A-EE80ECCB3888}"/>
              </a:ext>
            </a:extLst>
          </p:cNvPr>
          <p:cNvSpPr txBox="1"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Photometric</a:t>
            </a: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redshifts</a:t>
            </a:r>
            <a:endParaRPr lang="pt-BR" sz="3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50ED45C-46E8-46F6-A5A1-4AA4A91C1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91" y="4479531"/>
            <a:ext cx="2611840" cy="17412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6A36803-3297-4934-BF9C-5BE43F5A9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151" y="1051859"/>
            <a:ext cx="6801963" cy="58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8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7;p59">
            <a:extLst>
              <a:ext uri="{FF2B5EF4-FFF2-40B4-BE49-F238E27FC236}">
                <a16:creationId xmlns:a16="http://schemas.microsoft.com/office/drawing/2014/main" id="{BE41D17D-3601-45C3-B23A-EE80ECCB3888}"/>
              </a:ext>
            </a:extLst>
          </p:cNvPr>
          <p:cNvSpPr txBox="1"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Structure</a:t>
            </a: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  <a:endParaRPr lang="pt-BR" sz="3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4A205C-463C-4DC9-A2E5-E8BE0583D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51" y="1299943"/>
            <a:ext cx="9899492" cy="346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0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7;p59">
            <a:extLst>
              <a:ext uri="{FF2B5EF4-FFF2-40B4-BE49-F238E27FC236}">
                <a16:creationId xmlns:a16="http://schemas.microsoft.com/office/drawing/2014/main" id="{BE41D17D-3601-45C3-B23A-EE80ECCB3888}"/>
              </a:ext>
            </a:extLst>
          </p:cNvPr>
          <p:cNvSpPr txBox="1"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Structure</a:t>
            </a: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  <a:endParaRPr lang="pt-BR" sz="3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4A205C-463C-4DC9-A2E5-E8BE0583D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3" y="720000"/>
            <a:ext cx="7338087" cy="256758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EAC4C75-19C2-478C-A3D0-C6E97CA2E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023" y="3570415"/>
            <a:ext cx="7939199" cy="31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1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7;p59">
            <a:extLst>
              <a:ext uri="{FF2B5EF4-FFF2-40B4-BE49-F238E27FC236}">
                <a16:creationId xmlns:a16="http://schemas.microsoft.com/office/drawing/2014/main" id="{BE41D17D-3601-45C3-B23A-EE80ECCB3888}"/>
              </a:ext>
            </a:extLst>
          </p:cNvPr>
          <p:cNvSpPr txBox="1"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 Frame </a:t>
            </a: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Dicts</a:t>
            </a:r>
            <a:endParaRPr lang="pt-BR" sz="3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C4A71C-81FC-4FCF-A3C9-A5CE2B500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74" y="1673086"/>
            <a:ext cx="10456053" cy="42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7;p59">
            <a:extLst>
              <a:ext uri="{FF2B5EF4-FFF2-40B4-BE49-F238E27FC236}">
                <a16:creationId xmlns:a16="http://schemas.microsoft.com/office/drawing/2014/main" id="{BE41D17D-3601-45C3-B23A-EE80ECCB3888}"/>
              </a:ext>
            </a:extLst>
          </p:cNvPr>
          <p:cNvSpPr txBox="1"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  <a:endParaRPr lang="pt-BR" sz="3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338555-3A13-4844-B8C3-70160C7C4339}"/>
              </a:ext>
            </a:extLst>
          </p:cNvPr>
          <p:cNvSpPr txBox="1"/>
          <p:nvPr/>
        </p:nvSpPr>
        <p:spPr>
          <a:xfrm>
            <a:off x="567211" y="1467081"/>
            <a:ext cx="8500085" cy="354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u="sng" kern="0" dirty="0">
                <a:solidFill>
                  <a:srgbClr val="292929"/>
                </a:solidFill>
                <a:latin typeface="charter"/>
                <a:cs typeface="Arial"/>
                <a:sym typeface="Arial"/>
              </a:rPr>
              <a:t>Lists</a:t>
            </a:r>
            <a:r>
              <a:rPr lang="en-US" sz="1867" kern="0" dirty="0">
                <a:solidFill>
                  <a:srgbClr val="292929"/>
                </a:solidFill>
                <a:latin typeface="charter"/>
                <a:cs typeface="Arial"/>
                <a:sym typeface="Arial"/>
              </a:rPr>
              <a:t> are simple Python built-in data structures:</a:t>
            </a:r>
            <a:br>
              <a:rPr lang="en-US" sz="1867" kern="0" dirty="0">
                <a:solidFill>
                  <a:srgbClr val="292929"/>
                </a:solidFill>
                <a:latin typeface="charter"/>
                <a:cs typeface="Arial"/>
                <a:sym typeface="Arial"/>
              </a:rPr>
            </a:br>
            <a:r>
              <a:rPr lang="en-US" sz="1867" kern="0" dirty="0">
                <a:solidFill>
                  <a:srgbClr val="292929"/>
                </a:solidFill>
                <a:latin typeface="charter"/>
                <a:cs typeface="Arial"/>
                <a:sym typeface="Arial"/>
              </a:rPr>
              <a:t>container to hold a dynamically changing data sequence of different data types, including integer, float, and object.</a:t>
            </a:r>
            <a:br>
              <a:rPr lang="en-US" sz="1867" kern="0" dirty="0">
                <a:solidFill>
                  <a:srgbClr val="292929"/>
                </a:solidFill>
                <a:latin typeface="charter"/>
                <a:cs typeface="Arial"/>
                <a:sym typeface="Arial"/>
              </a:rPr>
            </a:br>
            <a:endParaRPr lang="en-US" sz="1867" kern="0" dirty="0">
              <a:solidFill>
                <a:srgbClr val="292929"/>
              </a:solidFill>
              <a:latin typeface="charter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867" u="sng" kern="0" dirty="0">
                <a:solidFill>
                  <a:srgbClr val="292929"/>
                </a:solidFill>
                <a:latin typeface="charter"/>
                <a:cs typeface="Arial"/>
                <a:sym typeface="Arial"/>
              </a:rPr>
              <a:t>Numpy</a:t>
            </a:r>
            <a:r>
              <a:rPr lang="en-US" sz="1867" kern="0" dirty="0">
                <a:solidFill>
                  <a:srgbClr val="292929"/>
                </a:solidFill>
                <a:latin typeface="charter"/>
                <a:cs typeface="Arial"/>
                <a:sym typeface="Arial"/>
              </a:rPr>
              <a:t> arrays provides N-dimensional array objects to allow fast scientific computing.</a:t>
            </a:r>
          </a:p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292929"/>
                </a:solidFill>
                <a:latin typeface="charter"/>
                <a:cs typeface="Arial"/>
                <a:sym typeface="Arial"/>
              </a:rPr>
              <a:t>While lists and NumPy arrays are similar to the tradition ‘array’ concept as in the other programming languages, such as Java or C, Pandas is more like excel spreadsheets, as</a:t>
            </a:r>
            <a:br>
              <a:rPr lang="en-US" sz="1867" kern="0" dirty="0">
                <a:solidFill>
                  <a:srgbClr val="292929"/>
                </a:solidFill>
                <a:latin typeface="charter"/>
                <a:cs typeface="Arial"/>
                <a:sym typeface="Arial"/>
              </a:rPr>
            </a:br>
            <a:br>
              <a:rPr lang="en-US" sz="1867" kern="0" dirty="0">
                <a:solidFill>
                  <a:srgbClr val="292929"/>
                </a:solidFill>
                <a:latin typeface="charter"/>
                <a:cs typeface="Arial"/>
                <a:sym typeface="Arial"/>
              </a:rPr>
            </a:br>
            <a:br>
              <a:rPr lang="en-US" sz="1867" kern="0" dirty="0">
                <a:solidFill>
                  <a:srgbClr val="292929"/>
                </a:solidFill>
                <a:latin typeface="charter"/>
                <a:cs typeface="Arial"/>
                <a:sym typeface="Arial"/>
              </a:rPr>
            </a:br>
            <a:r>
              <a:rPr lang="en-US" sz="1867" kern="0" dirty="0">
                <a:solidFill>
                  <a:srgbClr val="292929"/>
                </a:solidFill>
                <a:latin typeface="charter"/>
                <a:cs typeface="Arial"/>
                <a:sym typeface="Arial"/>
              </a:rPr>
              <a:t> </a:t>
            </a:r>
            <a:r>
              <a:rPr lang="en-US" sz="1867" u="sng" kern="0" dirty="0">
                <a:solidFill>
                  <a:srgbClr val="292929"/>
                </a:solidFill>
                <a:latin typeface="charter"/>
                <a:cs typeface="Arial"/>
                <a:sym typeface="Arial"/>
              </a:rPr>
              <a:t>Pandas </a:t>
            </a:r>
            <a:r>
              <a:rPr lang="en-US" sz="1867" u="sng" kern="0" dirty="0" err="1">
                <a:solidFill>
                  <a:srgbClr val="292929"/>
                </a:solidFill>
                <a:latin typeface="charter"/>
                <a:cs typeface="Arial"/>
                <a:sym typeface="Arial"/>
              </a:rPr>
              <a:t>Dataframes</a:t>
            </a:r>
            <a:r>
              <a:rPr lang="en-US" sz="1867" kern="0" dirty="0">
                <a:solidFill>
                  <a:srgbClr val="292929"/>
                </a:solidFill>
                <a:latin typeface="charter"/>
                <a:cs typeface="Arial"/>
                <a:sym typeface="Arial"/>
              </a:rPr>
              <a:t> provides tabular data structures which consist of rows and columns.</a:t>
            </a:r>
          </a:p>
        </p:txBody>
      </p:sp>
    </p:spTree>
    <p:extLst>
      <p:ext uri="{BB962C8B-B14F-4D97-AF65-F5344CB8AC3E}">
        <p14:creationId xmlns:p14="http://schemas.microsoft.com/office/powerpoint/2010/main" val="183170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7;p59">
            <a:extLst>
              <a:ext uri="{FF2B5EF4-FFF2-40B4-BE49-F238E27FC236}">
                <a16:creationId xmlns:a16="http://schemas.microsoft.com/office/drawing/2014/main" id="{BE41D17D-3601-45C3-B23A-EE80ECCB3888}"/>
              </a:ext>
            </a:extLst>
          </p:cNvPr>
          <p:cNvSpPr txBox="1"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  <a:endParaRPr lang="pt-BR" sz="3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7D4386-4120-48B3-AE26-A205BF3EB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1" y="1906050"/>
            <a:ext cx="11633200" cy="44831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0BB7785-43A9-4412-9146-A8E1E1163B36}"/>
              </a:ext>
            </a:extLst>
          </p:cNvPr>
          <p:cNvSpPr txBox="1"/>
          <p:nvPr/>
        </p:nvSpPr>
        <p:spPr>
          <a:xfrm>
            <a:off x="0" y="6289153"/>
            <a:ext cx="6172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Adaptado de: https://towardsdatascience.com/python-list-numpy-and-pandas-3a32f1aee948</a:t>
            </a:r>
          </a:p>
        </p:txBody>
      </p:sp>
    </p:spTree>
    <p:extLst>
      <p:ext uri="{BB962C8B-B14F-4D97-AF65-F5344CB8AC3E}">
        <p14:creationId xmlns:p14="http://schemas.microsoft.com/office/powerpoint/2010/main" val="91566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7;p59">
            <a:extLst>
              <a:ext uri="{FF2B5EF4-FFF2-40B4-BE49-F238E27FC236}">
                <a16:creationId xmlns:a16="http://schemas.microsoft.com/office/drawing/2014/main" id="{BE41D17D-3601-45C3-B23A-EE80ECCB3888}"/>
              </a:ext>
            </a:extLst>
          </p:cNvPr>
          <p:cNvSpPr txBox="1"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  <a:endParaRPr lang="pt-BR" sz="3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0BB7785-43A9-4412-9146-A8E1E1163B36}"/>
              </a:ext>
            </a:extLst>
          </p:cNvPr>
          <p:cNvSpPr txBox="1"/>
          <p:nvPr/>
        </p:nvSpPr>
        <p:spPr>
          <a:xfrm>
            <a:off x="62220" y="6456031"/>
            <a:ext cx="6172704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Adaptado de https://towardsdatascience.com/python-list-numpy-and-pandas-3a32f1aee948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2FA938-24D4-46C6-B214-FC503BE2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57" y="1817682"/>
            <a:ext cx="7429459" cy="354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73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7;p59">
            <a:extLst>
              <a:ext uri="{FF2B5EF4-FFF2-40B4-BE49-F238E27FC236}">
                <a16:creationId xmlns:a16="http://schemas.microsoft.com/office/drawing/2014/main" id="{BE41D17D-3601-45C3-B23A-EE80ECCB3888}"/>
              </a:ext>
            </a:extLst>
          </p:cNvPr>
          <p:cNvSpPr txBox="1"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  <a:endParaRPr lang="pt-BR" sz="3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0C21F47-1CE0-4501-BD6D-F71247F855B3}"/>
              </a:ext>
            </a:extLst>
          </p:cNvPr>
          <p:cNvSpPr txBox="1"/>
          <p:nvPr/>
        </p:nvSpPr>
        <p:spPr>
          <a:xfrm>
            <a:off x="405727" y="1071446"/>
            <a:ext cx="9808101" cy="210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fontAlgn="base">
              <a:buClr>
                <a:srgbClr val="000000"/>
              </a:buClr>
            </a:pPr>
            <a:r>
              <a:rPr lang="en-US" sz="1867" kern="0" dirty="0">
                <a:solidFill>
                  <a:srgbClr val="232629"/>
                </a:solidFill>
                <a:latin typeface="-apple-system"/>
                <a:cs typeface="Arial"/>
                <a:sym typeface="Arial"/>
              </a:rPr>
              <a:t>A </a:t>
            </a:r>
            <a:r>
              <a:rPr lang="en-US" sz="1867" kern="0" dirty="0" err="1">
                <a:solidFill>
                  <a:srgbClr val="232629"/>
                </a:solidFill>
                <a:latin typeface="-apple-system"/>
                <a:cs typeface="Arial"/>
                <a:sym typeface="Arial"/>
              </a:rPr>
              <a:t>dict</a:t>
            </a:r>
            <a:r>
              <a:rPr lang="en-US" sz="1867" kern="0" dirty="0">
                <a:solidFill>
                  <a:srgbClr val="232629"/>
                </a:solidFill>
                <a:latin typeface="-apple-system"/>
                <a:cs typeface="Arial"/>
                <a:sym typeface="Arial"/>
              </a:rPr>
              <a:t> is to a </a:t>
            </a:r>
            <a:r>
              <a:rPr lang="en-US" sz="1867" kern="0" dirty="0" err="1">
                <a:solidFill>
                  <a:srgbClr val="232629"/>
                </a:solidFill>
                <a:latin typeface="-apple-system"/>
                <a:cs typeface="Arial"/>
                <a:sym typeface="Arial"/>
              </a:rPr>
              <a:t>DataFrame</a:t>
            </a:r>
            <a:r>
              <a:rPr lang="en-US" sz="1867" kern="0" dirty="0">
                <a:solidFill>
                  <a:srgbClr val="232629"/>
                </a:solidFill>
                <a:latin typeface="-apple-system"/>
                <a:cs typeface="Arial"/>
                <a:sym typeface="Arial"/>
              </a:rPr>
              <a:t> as a bicycle is to a car. </a:t>
            </a:r>
            <a:br>
              <a:rPr lang="en-US" sz="1867" kern="0" dirty="0">
                <a:solidFill>
                  <a:srgbClr val="232629"/>
                </a:solidFill>
                <a:latin typeface="-apple-system"/>
                <a:cs typeface="Arial"/>
                <a:sym typeface="Arial"/>
              </a:rPr>
            </a:br>
            <a:r>
              <a:rPr lang="en-US" sz="1867" kern="0" dirty="0">
                <a:solidFill>
                  <a:srgbClr val="232629"/>
                </a:solidFill>
                <a:latin typeface="-apple-system"/>
                <a:cs typeface="Arial"/>
                <a:sym typeface="Arial"/>
              </a:rPr>
              <a:t>You can pedal 10 feet on a bicycle faster than you can start a.</a:t>
            </a:r>
            <a:br>
              <a:rPr lang="en-US" sz="1867" kern="0" dirty="0">
                <a:solidFill>
                  <a:srgbClr val="232629"/>
                </a:solidFill>
                <a:latin typeface="-apple-system"/>
                <a:cs typeface="Arial"/>
                <a:sym typeface="Arial"/>
              </a:rPr>
            </a:br>
            <a:r>
              <a:rPr lang="en-US" sz="1867" kern="0" dirty="0">
                <a:solidFill>
                  <a:srgbClr val="232629"/>
                </a:solidFill>
                <a:latin typeface="-apple-system"/>
                <a:cs typeface="Arial"/>
                <a:sym typeface="Arial"/>
              </a:rPr>
              <a:t>But if you need to go a mile, the car wins.</a:t>
            </a:r>
          </a:p>
          <a:p>
            <a:pPr defTabSz="1219170" fontAlgn="base">
              <a:buClr>
                <a:srgbClr val="000000"/>
              </a:buClr>
            </a:pPr>
            <a:br>
              <a:rPr lang="en-US" sz="1867" kern="0" dirty="0">
                <a:solidFill>
                  <a:srgbClr val="232629"/>
                </a:solidFill>
                <a:latin typeface="-apple-system"/>
                <a:cs typeface="Arial"/>
                <a:sym typeface="Arial"/>
              </a:rPr>
            </a:br>
            <a:r>
              <a:rPr lang="en-US" sz="1867" kern="0" dirty="0">
                <a:solidFill>
                  <a:srgbClr val="232629"/>
                </a:solidFill>
                <a:latin typeface="-apple-system"/>
                <a:cs typeface="Arial"/>
                <a:sym typeface="Arial"/>
              </a:rPr>
              <a:t>For certain small, targeted purposes, a </a:t>
            </a:r>
            <a:r>
              <a:rPr lang="en-US" sz="1867" kern="0" dirty="0" err="1">
                <a:solidFill>
                  <a:srgbClr val="232629"/>
                </a:solidFill>
                <a:latin typeface="-apple-system"/>
                <a:cs typeface="Arial"/>
                <a:sym typeface="Arial"/>
              </a:rPr>
              <a:t>dict</a:t>
            </a:r>
            <a:r>
              <a:rPr lang="en-US" sz="1867" kern="0" dirty="0">
                <a:solidFill>
                  <a:srgbClr val="232629"/>
                </a:solidFill>
                <a:latin typeface="-apple-system"/>
                <a:cs typeface="Arial"/>
                <a:sym typeface="Arial"/>
              </a:rPr>
              <a:t> may be faster. </a:t>
            </a:r>
            <a:br>
              <a:rPr lang="en-US" sz="1867" kern="0" dirty="0">
                <a:solidFill>
                  <a:srgbClr val="232629"/>
                </a:solidFill>
                <a:latin typeface="-apple-system"/>
                <a:cs typeface="Arial"/>
                <a:sym typeface="Arial"/>
              </a:rPr>
            </a:br>
            <a:br>
              <a:rPr lang="en-US" sz="1867" kern="0" dirty="0">
                <a:solidFill>
                  <a:srgbClr val="232629"/>
                </a:solidFill>
                <a:latin typeface="-apple-system"/>
                <a:cs typeface="Arial"/>
                <a:sym typeface="Arial"/>
              </a:rPr>
            </a:br>
            <a:r>
              <a:rPr lang="en-US" sz="1867" kern="0" dirty="0">
                <a:solidFill>
                  <a:srgbClr val="232629"/>
                </a:solidFill>
                <a:latin typeface="-apple-system"/>
                <a:cs typeface="Arial"/>
                <a:sym typeface="Arial"/>
              </a:rPr>
              <a:t>Now for example a </a:t>
            </a:r>
            <a:r>
              <a:rPr lang="en-US" sz="1867" kern="0" dirty="0" err="1">
                <a:solidFill>
                  <a:srgbClr val="232629"/>
                </a:solidFill>
                <a:latin typeface="-apple-system"/>
                <a:cs typeface="Arial"/>
                <a:sym typeface="Arial"/>
              </a:rPr>
              <a:t>dict</a:t>
            </a:r>
            <a:r>
              <a:rPr lang="en-US" sz="1867" kern="0" dirty="0">
                <a:solidFill>
                  <a:srgbClr val="232629"/>
                </a:solidFill>
                <a:latin typeface="-apple-system"/>
                <a:cs typeface="Arial"/>
                <a:sym typeface="Arial"/>
              </a:rPr>
              <a:t> is good for accessing columns, but it is not so convenient for accessing rows.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1431E1-3A27-4B1A-94A7-6AA2834E003C}"/>
              </a:ext>
            </a:extLst>
          </p:cNvPr>
          <p:cNvSpPr txBox="1"/>
          <p:nvPr/>
        </p:nvSpPr>
        <p:spPr>
          <a:xfrm>
            <a:off x="0" y="6570742"/>
            <a:ext cx="1014116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https://stackoverflow.com/questions/22084338/pandas-dataframe-performance</a:t>
            </a:r>
          </a:p>
        </p:txBody>
      </p:sp>
    </p:spTree>
    <p:extLst>
      <p:ext uri="{BB962C8B-B14F-4D97-AF65-F5344CB8AC3E}">
        <p14:creationId xmlns:p14="http://schemas.microsoft.com/office/powerpoint/2010/main" val="2019295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7;p59">
            <a:extLst>
              <a:ext uri="{FF2B5EF4-FFF2-40B4-BE49-F238E27FC236}">
                <a16:creationId xmlns:a16="http://schemas.microsoft.com/office/drawing/2014/main" id="{BE41D17D-3601-45C3-B23A-EE80ECCB3888}"/>
              </a:ext>
            </a:extLst>
          </p:cNvPr>
          <p:cNvSpPr txBox="1"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  <a:endParaRPr lang="pt-BR" sz="3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1431E1-3A27-4B1A-94A7-6AA2834E003C}"/>
              </a:ext>
            </a:extLst>
          </p:cNvPr>
          <p:cNvSpPr txBox="1"/>
          <p:nvPr/>
        </p:nvSpPr>
        <p:spPr>
          <a:xfrm>
            <a:off x="0" y="6570742"/>
            <a:ext cx="1014116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https://stackoverflow.com/questions/22084338/pandas-dataframe-performance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2F4015D-BF27-4F2D-B21F-CA948138C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68" y="1003237"/>
            <a:ext cx="7493624" cy="54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93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7;p59">
            <a:extLst>
              <a:ext uri="{FF2B5EF4-FFF2-40B4-BE49-F238E27FC236}">
                <a16:creationId xmlns:a16="http://schemas.microsoft.com/office/drawing/2014/main" id="{BE41D17D-3601-45C3-B23A-EE80ECCB3888}"/>
              </a:ext>
            </a:extLst>
          </p:cNvPr>
          <p:cNvSpPr txBox="1"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  <a:endParaRPr lang="pt-BR" sz="3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1431E1-3A27-4B1A-94A7-6AA2834E003C}"/>
              </a:ext>
            </a:extLst>
          </p:cNvPr>
          <p:cNvSpPr txBox="1"/>
          <p:nvPr/>
        </p:nvSpPr>
        <p:spPr>
          <a:xfrm>
            <a:off x="0" y="6570742"/>
            <a:ext cx="1014116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https://stackoverflow.com/questions/22084338/pandas-dataframe-performance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954FF8-E4FA-427C-BD1C-68F279D07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58" y="1057559"/>
            <a:ext cx="8369149" cy="54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0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64"/>
          <p:cNvSpPr txBox="1"/>
          <p:nvPr/>
        </p:nvSpPr>
        <p:spPr>
          <a:xfrm>
            <a:off x="0" y="1"/>
            <a:ext cx="12192000" cy="70788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40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Couple</a:t>
            </a:r>
            <a:r>
              <a:rPr lang="pt-BR" sz="40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0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BR" sz="40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Astro </a:t>
            </a:r>
            <a:r>
              <a:rPr lang="pt-BR" sz="40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concepts</a:t>
            </a:r>
            <a:r>
              <a:rPr lang="pt-BR" sz="40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...</a:t>
            </a:r>
            <a:endParaRPr sz="4000" b="1" kern="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A04B19-7AAD-4511-95EE-042F338F76E3}"/>
              </a:ext>
            </a:extLst>
          </p:cNvPr>
          <p:cNvSpPr txBox="1"/>
          <p:nvPr/>
        </p:nvSpPr>
        <p:spPr>
          <a:xfrm>
            <a:off x="413801" y="1158101"/>
            <a:ext cx="6205000" cy="181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latitude geográfica: ângulo medido ao longo do meridiano do lugar, com origem no equador e extremidade no zênite do lugar. </a:t>
            </a:r>
            <a:br>
              <a:rPr lang="pt-B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br>
              <a:rPr lang="pt-B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pt-B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 sinal negativo indica latitudes do hemisfério sul e o sinal positivo hemisfério norte.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89D8C7-FE41-4154-94EA-C0DC364A2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802" y="704598"/>
            <a:ext cx="5491151" cy="33001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A53A794-2EF2-4EE9-B7B9-30A689FAF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948" y="4085532"/>
            <a:ext cx="1880141" cy="27097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F4CF791-3B47-4E92-B8A3-D2F8D08C7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77178" y="6394073"/>
            <a:ext cx="5857556" cy="2180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163E94E-7617-4B02-A8A8-7A8F41BCE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16349" y="3254312"/>
            <a:ext cx="5615444" cy="28982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8FE88D-043A-4489-8D6A-576FB00522D1}"/>
              </a:ext>
            </a:extLst>
          </p:cNvPr>
          <p:cNvSpPr txBox="1"/>
          <p:nvPr/>
        </p:nvSpPr>
        <p:spPr>
          <a:xfrm>
            <a:off x="58537" y="4067228"/>
            <a:ext cx="6915528" cy="210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Longitude geográfica: é o ângulo medido ao longo do equador da Terra, tendo origem em um meridiano de referência, e extremidade no meridiano do lugar. Na Conferência Internacional Meridiana, realizada em Washington em outubro de 1884, foi definida como variando de 0 a +180° (Leste de Greenwich) e de 0 a -180° (Oeste). Na convenção usada em astronomia, varia entre -12h (Oeste) e +12h (Leste).</a:t>
            </a:r>
          </a:p>
        </p:txBody>
      </p:sp>
    </p:spTree>
    <p:extLst>
      <p:ext uri="{BB962C8B-B14F-4D97-AF65-F5344CB8AC3E}">
        <p14:creationId xmlns:p14="http://schemas.microsoft.com/office/powerpoint/2010/main" val="7352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144128" y="434798"/>
            <a:ext cx="11961064" cy="620815"/>
          </a:xfrm>
          <a:prstGeom prst="rect">
            <a:avLst/>
          </a:prstGeom>
          <a:solidFill>
            <a:srgbClr val="00113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pt-BR" sz="1400" b="1" ker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355" t="3674" r="1968" b="4481"/>
          <a:stretch/>
        </p:blipFill>
        <p:spPr>
          <a:xfrm>
            <a:off x="292286" y="525819"/>
            <a:ext cx="2335017" cy="1269032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1029" name="Text Box 86"/>
          <p:cNvSpPr txBox="1">
            <a:spLocks noChangeArrowheads="1"/>
          </p:cNvSpPr>
          <p:nvPr/>
        </p:nvSpPr>
        <p:spPr bwMode="auto">
          <a:xfrm>
            <a:off x="3002025" y="527625"/>
            <a:ext cx="727390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sz="2667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  <a:sym typeface="Arial"/>
              </a:rPr>
              <a:t>Centro Brasileiro de Pesquisas Físicas</a:t>
            </a:r>
            <a:endParaRPr lang="pt-BR" sz="2667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sym typeface="Arial"/>
            </a:endParaRPr>
          </a:p>
        </p:txBody>
      </p:sp>
      <p:pic>
        <p:nvPicPr>
          <p:cNvPr id="19519" name="Picture 6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1"/>
          <a:stretch/>
        </p:blipFill>
        <p:spPr bwMode="auto">
          <a:xfrm>
            <a:off x="240513" y="-9143"/>
            <a:ext cx="11951487" cy="45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0511" y="49394"/>
            <a:ext cx="8362951" cy="40007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2000" b="1" kern="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Ministério da Ciência, Tecnologia e Inovações</a:t>
            </a:r>
            <a:endParaRPr lang="en-US" sz="1600" b="1" kern="0" dirty="0">
              <a:solidFill>
                <a:srgbClr val="FFFF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9658" name="Picture 202" descr="imagem sem descriÃ§Ã£o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6"/>
          <a:stretch/>
        </p:blipFill>
        <p:spPr bwMode="auto">
          <a:xfrm>
            <a:off x="2537727" y="4957127"/>
            <a:ext cx="4021336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9" t="11462" r="32200" b="23557"/>
          <a:stretch/>
        </p:blipFill>
        <p:spPr>
          <a:xfrm>
            <a:off x="6359419" y="4957127"/>
            <a:ext cx="1372587" cy="1908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54" y="4980912"/>
            <a:ext cx="3004159" cy="190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/>
          <p:cNvSpPr/>
          <p:nvPr/>
        </p:nvSpPr>
        <p:spPr>
          <a:xfrm>
            <a:off x="2627304" y="1938231"/>
            <a:ext cx="9283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600" b="1" kern="0" dirty="0">
                <a:solidFill>
                  <a:srgbClr val="070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Métodos para Análise de grande volume de dados e </a:t>
            </a:r>
            <a:r>
              <a:rPr lang="pt-BR" sz="3600" b="1" kern="0" dirty="0" err="1">
                <a:solidFill>
                  <a:srgbClr val="070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Astroinformática</a:t>
            </a:r>
            <a:endParaRPr lang="pt-BR" sz="3600" b="1" kern="0" dirty="0">
              <a:solidFill>
                <a:srgbClr val="070D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924F3F7-41EA-4BAC-A77A-57FE24AF83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/>
          <a:stretch/>
        </p:blipFill>
        <p:spPr>
          <a:xfrm>
            <a:off x="240513" y="4957127"/>
            <a:ext cx="2297215" cy="190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EE2A2FE-631A-4929-827D-FD9FB8AC344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54" r="40444"/>
          <a:stretch/>
        </p:blipFill>
        <p:spPr>
          <a:xfrm rot="5400000">
            <a:off x="10506333" y="5203249"/>
            <a:ext cx="1908001" cy="146333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132C20-105D-477A-ADDD-B941711817BE}"/>
              </a:ext>
            </a:extLst>
          </p:cNvPr>
          <p:cNvSpPr txBox="1"/>
          <p:nvPr/>
        </p:nvSpPr>
        <p:spPr>
          <a:xfrm>
            <a:off x="-413835" y="3148770"/>
            <a:ext cx="1196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2400" b="1" i="1" kern="0" dirty="0">
                <a:solidFill>
                  <a:srgbClr val="5B9BD5">
                    <a:lumMod val="75000"/>
                  </a:srgbClr>
                </a:solidFill>
                <a:latin typeface="Arial"/>
                <a:cs typeface="Arial"/>
                <a:sym typeface="Arial"/>
              </a:rPr>
              <a:t>Clécio Roque De Bom – debom@cbpf.br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2D56D481-0C36-4D1E-970A-EDB454E2FD2A}"/>
              </a:ext>
            </a:extLst>
          </p:cNvPr>
          <p:cNvCxnSpPr/>
          <p:nvPr/>
        </p:nvCxnSpPr>
        <p:spPr>
          <a:xfrm>
            <a:off x="146650" y="4957127"/>
            <a:ext cx="12045348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6">
            <a:extLst>
              <a:ext uri="{FF2B5EF4-FFF2-40B4-BE49-F238E27FC236}">
                <a16:creationId xmlns:a16="http://schemas.microsoft.com/office/drawing/2014/main" id="{17E0B5AB-E57C-4816-A5BC-17AA454D1B69}"/>
              </a:ext>
            </a:extLst>
          </p:cNvPr>
          <p:cNvGrpSpPr/>
          <p:nvPr/>
        </p:nvGrpSpPr>
        <p:grpSpPr>
          <a:xfrm>
            <a:off x="-1928" y="-6337"/>
            <a:ext cx="242439" cy="6864337"/>
            <a:chOff x="-9525" y="-14288"/>
            <a:chExt cx="242438" cy="68722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4722B4CC-BE25-40C8-B171-04667894D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525" y="-14288"/>
              <a:ext cx="242438" cy="6858000"/>
            </a:xfrm>
            <a:prstGeom prst="rect">
              <a:avLst/>
            </a:prstGeom>
            <a:solidFill>
              <a:srgbClr val="3262B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endParaRPr lang="pt-BR" sz="1400" b="1" kern="0">
                <a:solidFill>
                  <a:srgbClr val="000000"/>
                </a:solidFill>
                <a:latin typeface="Arial"/>
                <a:cs typeface="Arial" charset="0"/>
                <a:sym typeface="Arial"/>
              </a:endParaRPr>
            </a:p>
          </p:txBody>
        </p:sp>
        <p:pic>
          <p:nvPicPr>
            <p:cNvPr id="29" name="Picture 14">
              <a:extLst>
                <a:ext uri="{FF2B5EF4-FFF2-40B4-BE49-F238E27FC236}">
                  <a16:creationId xmlns:a16="http://schemas.microsoft.com/office/drawing/2014/main" id="{1063EDAB-0278-4E1D-BC8A-E3D9DBD7A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r="80241"/>
            <a:stretch>
              <a:fillRect/>
            </a:stretch>
          </p:blipFill>
          <p:spPr bwMode="auto">
            <a:xfrm>
              <a:off x="0" y="6038491"/>
              <a:ext cx="223999" cy="819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D1357487-EF2C-40D4-B9EB-E96139E922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92883" y="3317863"/>
            <a:ext cx="1284792" cy="15053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EA9B05D-1EBB-4BCD-ABC1-5C0E64432E5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1628" t="9040" r="931" b="12213"/>
          <a:stretch/>
        </p:blipFill>
        <p:spPr>
          <a:xfrm>
            <a:off x="2497358" y="4969019"/>
            <a:ext cx="2188911" cy="190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7715A5F-E4AF-4578-AD56-BA02B7436D09}"/>
              </a:ext>
            </a:extLst>
          </p:cNvPr>
          <p:cNvSpPr txBox="1"/>
          <p:nvPr/>
        </p:nvSpPr>
        <p:spPr>
          <a:xfrm>
            <a:off x="230934" y="4443122"/>
            <a:ext cx="345296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2133" b="1" i="1" kern="0" dirty="0">
                <a:solidFill>
                  <a:srgbClr val="5B9BD5">
                    <a:lumMod val="75000"/>
                  </a:srgbClr>
                </a:solidFill>
                <a:latin typeface="Arial"/>
                <a:cs typeface="Arial"/>
                <a:sym typeface="Arial"/>
              </a:rPr>
              <a:t>clearnightsrthebest.com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6FF009B-A0EB-404E-B50D-4884B0FD1E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189" y="2172934"/>
            <a:ext cx="1815436" cy="19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64"/>
          <p:cNvSpPr txBox="1"/>
          <p:nvPr/>
        </p:nvSpPr>
        <p:spPr>
          <a:xfrm>
            <a:off x="0" y="1"/>
            <a:ext cx="12192000" cy="70788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40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Couple</a:t>
            </a:r>
            <a:r>
              <a:rPr lang="pt-BR" sz="40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0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BR" sz="40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Astro </a:t>
            </a:r>
            <a:r>
              <a:rPr lang="pt-BR" sz="40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concepts</a:t>
            </a:r>
            <a:r>
              <a:rPr lang="pt-BR" sz="40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...</a:t>
            </a:r>
            <a:endParaRPr sz="4000" b="1" kern="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BEEA7E3-C7F6-4F8B-AECE-757CDD992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45" y="1462981"/>
            <a:ext cx="5638800" cy="52451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2AE265C-3817-453C-A2F9-2CCEADCB0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795" y="821043"/>
            <a:ext cx="4288900" cy="287405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88A7BAF-F69F-4AB7-8ECC-B7F3D7E02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292" y="3808254"/>
            <a:ext cx="3500995" cy="31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5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64"/>
          <p:cNvSpPr txBox="1"/>
          <p:nvPr/>
        </p:nvSpPr>
        <p:spPr>
          <a:xfrm>
            <a:off x="0" y="1"/>
            <a:ext cx="12192000" cy="70788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40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Couple</a:t>
            </a:r>
            <a:r>
              <a:rPr lang="pt-BR" sz="40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0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BR" sz="40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Astro </a:t>
            </a:r>
            <a:r>
              <a:rPr lang="pt-BR" sz="40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concepts</a:t>
            </a:r>
            <a:r>
              <a:rPr lang="pt-BR" sz="40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...</a:t>
            </a:r>
            <a:endParaRPr sz="4000" b="1" kern="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ardec">
            <a:extLst>
              <a:ext uri="{FF2B5EF4-FFF2-40B4-BE49-F238E27FC236}">
                <a16:creationId xmlns:a16="http://schemas.microsoft.com/office/drawing/2014/main" id="{AE7F82D7-D6EF-4E74-A169-6C67A357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258" y="901669"/>
            <a:ext cx="3463820" cy="346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309E4B0-F97F-4716-97E1-5CCF1F56BA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06" t="8560" r="4997" b="9438"/>
          <a:stretch/>
        </p:blipFill>
        <p:spPr>
          <a:xfrm>
            <a:off x="5970848" y="3192326"/>
            <a:ext cx="3249856" cy="346382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72B745A-7CF6-44EB-AAA7-DB8285998A2B}"/>
              </a:ext>
            </a:extLst>
          </p:cNvPr>
          <p:cNvSpPr txBox="1"/>
          <p:nvPr/>
        </p:nvSpPr>
        <p:spPr>
          <a:xfrm>
            <a:off x="284615" y="1127704"/>
            <a:ext cx="6318040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Declinação (δ): ângulo medido sobre o meridiano do astro (perpendicular ao equador), com origem no equador e extremidade no astro. A declinação varia entre -90° e +90°.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EDB99A-16E0-45DA-92F2-9A0F11C0BE38}"/>
              </a:ext>
            </a:extLst>
          </p:cNvPr>
          <p:cNvSpPr txBox="1"/>
          <p:nvPr/>
        </p:nvSpPr>
        <p:spPr>
          <a:xfrm>
            <a:off x="78724" y="2673052"/>
            <a:ext cx="6318040" cy="354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Ascensão Reta (α ou AR): ângulo medido sobre o equador, com origem no meridiano que passa pelo ponto Áries, e extremidade no meridiano do astro. A ascensão reta varia entre 0h e 24h (ou entre 0° e 360°) aumentando para leste.</a:t>
            </a:r>
          </a:p>
          <a:p>
            <a:pPr defTabSz="1219170">
              <a:buClr>
                <a:srgbClr val="000000"/>
              </a:buClr>
            </a:pPr>
            <a:endParaRPr lang="pt-BR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pt-BR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pt-B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 Ponto Áries ou Ponto Vernal, é um ponto do equador, ocupado pelo Sol no equinócio de primavera do hemisfério norte, isto é quando o Sol cruza o equador vindo do hemisfério sul (geralmente em 22 de março de cada ano).</a:t>
            </a:r>
          </a:p>
        </p:txBody>
      </p:sp>
    </p:spTree>
    <p:extLst>
      <p:ext uri="{BB962C8B-B14F-4D97-AF65-F5344CB8AC3E}">
        <p14:creationId xmlns:p14="http://schemas.microsoft.com/office/powerpoint/2010/main" val="37287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7;p59">
            <a:extLst>
              <a:ext uri="{FF2B5EF4-FFF2-40B4-BE49-F238E27FC236}">
                <a16:creationId xmlns:a16="http://schemas.microsoft.com/office/drawing/2014/main" id="{4E41A0E6-9891-4A5E-AD6F-F4917F134ED7}"/>
              </a:ext>
            </a:extLst>
          </p:cNvPr>
          <p:cNvSpPr txBox="1"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Magnitudes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1FAC70-0CF5-494D-A458-70FC7AC60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06" y="3315809"/>
            <a:ext cx="2933700" cy="889000"/>
          </a:xfrm>
          <a:prstGeom prst="rect">
            <a:avLst/>
          </a:prstGeom>
        </p:spPr>
      </p:pic>
      <p:pic>
        <p:nvPicPr>
          <p:cNvPr id="5122" name="Picture 2" descr="displaymath272">
            <a:extLst>
              <a:ext uri="{FF2B5EF4-FFF2-40B4-BE49-F238E27FC236}">
                <a16:creationId xmlns:a16="http://schemas.microsoft.com/office/drawing/2014/main" id="{766E7D05-9C9F-4E13-9C8E-45DD86D3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618" y="2728079"/>
            <a:ext cx="397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750910-BA9F-48EC-84A0-90C79326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49" b="7960"/>
          <a:stretch/>
        </p:blipFill>
        <p:spPr>
          <a:xfrm>
            <a:off x="7970597" y="2955148"/>
            <a:ext cx="4100292" cy="285825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4C3D3F5-C397-4754-B0AC-709D08AC8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932" y="5169363"/>
            <a:ext cx="2108200" cy="8509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B1BB342-80B2-485C-9653-162DF7B38A21}"/>
              </a:ext>
            </a:extLst>
          </p:cNvPr>
          <p:cNvSpPr txBox="1"/>
          <p:nvPr/>
        </p:nvSpPr>
        <p:spPr>
          <a:xfrm>
            <a:off x="1004770" y="4446677"/>
            <a:ext cx="3463359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3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Absolute</a:t>
            </a:r>
            <a:r>
              <a:rPr lang="pt-BR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Magnitude: Magnitude </a:t>
            </a:r>
            <a:r>
              <a:rPr lang="pt-BR" sz="13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if</a:t>
            </a:r>
            <a:r>
              <a:rPr lang="pt-BR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pt-BR" sz="13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</a:t>
            </a:r>
            <a:r>
              <a:rPr lang="pt-BR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pt-BR" sz="13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object</a:t>
            </a:r>
            <a:r>
              <a:rPr lang="pt-BR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pt-BR" sz="13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is</a:t>
            </a:r>
            <a:r>
              <a:rPr lang="pt-BR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pt-BR" sz="13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at</a:t>
            </a:r>
            <a:r>
              <a:rPr lang="pt-BR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10 </a:t>
            </a:r>
            <a:r>
              <a:rPr lang="pt-BR" sz="13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pc</a:t>
            </a:r>
            <a:endParaRPr lang="pt-BR" sz="13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A096912-C576-45CC-9800-A611AF701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399" y="6020263"/>
            <a:ext cx="5829300" cy="6477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68030BE-4FAD-44FC-B665-D53D73E3F288}"/>
              </a:ext>
            </a:extLst>
          </p:cNvPr>
          <p:cNvSpPr txBox="1"/>
          <p:nvPr/>
        </p:nvSpPr>
        <p:spPr>
          <a:xfrm>
            <a:off x="273215" y="773078"/>
            <a:ext cx="9068603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Fluxo F: que é a energia por unidade de área e por unidade de tempo que chega ao detector em um intervalo de frequência.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5E3CAD-9D5B-427F-B895-D6E298D91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665" y="1580866"/>
            <a:ext cx="2566996" cy="8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0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64"/>
          <p:cNvSpPr txBox="1"/>
          <p:nvPr/>
        </p:nvSpPr>
        <p:spPr>
          <a:xfrm>
            <a:off x="0" y="1"/>
            <a:ext cx="12192000" cy="70788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40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Couple</a:t>
            </a:r>
            <a:r>
              <a:rPr lang="pt-BR" sz="40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0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BR" sz="40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Astro </a:t>
            </a:r>
            <a:r>
              <a:rPr lang="pt-BR" sz="40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concepts</a:t>
            </a:r>
            <a:r>
              <a:rPr lang="pt-BR" sz="40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...</a:t>
            </a:r>
            <a:endParaRPr sz="4000" b="1" kern="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EE329C-CDE4-4E8F-AA2C-08C65B674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34" y="1376941"/>
            <a:ext cx="2501900" cy="13589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F9654DB-2FC2-4604-8A56-1932E91A3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725" y="2102310"/>
            <a:ext cx="5778500" cy="46609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E3F7BAE-927A-46BD-874B-E1291814DBDD}"/>
              </a:ext>
            </a:extLst>
          </p:cNvPr>
          <p:cNvSpPr txBox="1"/>
          <p:nvPr/>
        </p:nvSpPr>
        <p:spPr>
          <a:xfrm>
            <a:off x="3569246" y="1568830"/>
            <a:ext cx="3463359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 de outubro de 2018</a:t>
            </a:r>
          </a:p>
        </p:txBody>
      </p:sp>
    </p:spTree>
    <p:extLst>
      <p:ext uri="{BB962C8B-B14F-4D97-AF65-F5344CB8AC3E}">
        <p14:creationId xmlns:p14="http://schemas.microsoft.com/office/powerpoint/2010/main" val="19450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1953631" y="-7165"/>
            <a:ext cx="8227584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12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defTabSz="44912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algn="ctr" defTabSz="44912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algn="ctr" defTabSz="44912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algn="ctr" defTabSz="44912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3819" indent="-228529" algn="ctr" defTabSz="44912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0876" indent="-228529" algn="ctr" defTabSz="44912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7935" indent="-228529" algn="ctr" defTabSz="44912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4991" indent="-228529" algn="ctr" defTabSz="44912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defTabSz="598816"/>
            <a:r>
              <a:rPr lang="pt-BR" sz="3992" kern="0" dirty="0">
                <a:latin typeface="Arial"/>
                <a:sym typeface="Arial"/>
              </a:rPr>
              <a:t>Estrutura da nossa vizinhança</a:t>
            </a:r>
          </a:p>
        </p:txBody>
      </p:sp>
      <p:sp>
        <p:nvSpPr>
          <p:cNvPr id="18" name="Google Shape;307;p59">
            <a:extLst>
              <a:ext uri="{FF2B5EF4-FFF2-40B4-BE49-F238E27FC236}">
                <a16:creationId xmlns:a16="http://schemas.microsoft.com/office/drawing/2014/main" id="{D8B3F507-B39C-4DE1-8D7D-22486B0DF882}"/>
              </a:ext>
            </a:extLst>
          </p:cNvPr>
          <p:cNvSpPr txBox="1"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Além do Universo local?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BF2AFFF-B655-4092-BD97-18B51F198A4B}"/>
              </a:ext>
            </a:extLst>
          </p:cNvPr>
          <p:cNvSpPr txBox="1"/>
          <p:nvPr/>
        </p:nvSpPr>
        <p:spPr>
          <a:xfrm>
            <a:off x="1600536" y="1007129"/>
            <a:ext cx="6172704" cy="132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333" i="1" kern="0" dirty="0">
                <a:solidFill>
                  <a:srgbClr val="6C6C6C"/>
                </a:solidFill>
                <a:latin typeface="Verdana" panose="020B0604030504040204" pitchFamily="34" charset="0"/>
                <a:cs typeface="Arial"/>
                <a:sym typeface="Arial"/>
              </a:rPr>
              <a:t>“</a:t>
            </a:r>
            <a:r>
              <a:rPr lang="pt-BR" sz="1333" b="1" i="1" kern="0" dirty="0">
                <a:solidFill>
                  <a:srgbClr val="6C6C6C"/>
                </a:solidFill>
                <a:latin typeface="Verdana" panose="020B0604030504040204" pitchFamily="34" charset="0"/>
                <a:cs typeface="Arial"/>
                <a:sym typeface="Arial"/>
              </a:rPr>
              <a:t>As estrelas só estão acessíveis a nós por exploração visual à distância</a:t>
            </a:r>
            <a:r>
              <a:rPr lang="pt-BR" sz="1333" i="1" kern="0" dirty="0">
                <a:solidFill>
                  <a:srgbClr val="6C6C6C"/>
                </a:solidFill>
                <a:latin typeface="Verdana" panose="020B0604030504040204" pitchFamily="34" charset="0"/>
                <a:cs typeface="Arial"/>
                <a:sym typeface="Arial"/>
              </a:rPr>
              <a:t>. … </a:t>
            </a:r>
            <a:r>
              <a:rPr lang="pt-BR" sz="1333" b="1" i="1" kern="0" dirty="0">
                <a:solidFill>
                  <a:srgbClr val="6C6C6C"/>
                </a:solidFill>
                <a:latin typeface="Verdana" panose="020B0604030504040204" pitchFamily="34" charset="0"/>
                <a:cs typeface="Arial"/>
                <a:sym typeface="Arial"/>
              </a:rPr>
              <a:t>Nunca poderemos por qualquer meio estudar sua composição química</a:t>
            </a:r>
            <a:r>
              <a:rPr lang="pt-BR" sz="1333" i="1" kern="0" dirty="0">
                <a:solidFill>
                  <a:srgbClr val="6C6C6C"/>
                </a:solidFill>
                <a:latin typeface="Verdana" panose="020B0604030504040204" pitchFamily="34" charset="0"/>
                <a:cs typeface="Arial"/>
                <a:sym typeface="Arial"/>
              </a:rPr>
              <a:t> … Considero qualquer noção a respeito da verdadeira temperatura média de várias estrelas como para sempre negadas a nós”. – </a:t>
            </a:r>
            <a:r>
              <a:rPr lang="pt-BR" sz="1333" b="1" i="1" kern="0" dirty="0">
                <a:solidFill>
                  <a:srgbClr val="6C6C6C"/>
                </a:solidFill>
                <a:latin typeface="Verdana" panose="020B0604030504040204" pitchFamily="34" charset="0"/>
                <a:cs typeface="Arial"/>
                <a:sym typeface="Arial"/>
              </a:rPr>
              <a:t>Augusto Comte</a:t>
            </a:r>
            <a:r>
              <a:rPr lang="pt-BR" sz="1333" i="1" kern="0" dirty="0">
                <a:solidFill>
                  <a:srgbClr val="6C6C6C"/>
                </a:solidFill>
                <a:latin typeface="Verdana" panose="020B0604030504040204" pitchFamily="34" charset="0"/>
                <a:cs typeface="Arial"/>
                <a:sym typeface="Arial"/>
              </a:rPr>
              <a:t>, Curso de Filosofia Positiva, 1835.</a:t>
            </a:r>
            <a:endParaRPr lang="pt-BR" sz="13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EEA151-6F36-4FF2-9B89-49016A41A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1" y="929929"/>
            <a:ext cx="1354219" cy="13542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C2AF4F7-7DF9-4483-9F5B-4E20ACFA8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73" y="2284149"/>
            <a:ext cx="6354055" cy="314697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23E7056-9460-4585-B88A-D20C347F7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953" y="5600985"/>
            <a:ext cx="7210796" cy="11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8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1953631" y="-7165"/>
            <a:ext cx="8227584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12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defTabSz="44912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algn="ctr" defTabSz="44912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algn="ctr" defTabSz="44912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algn="ctr" defTabSz="44912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3819" indent="-228529" algn="ctr" defTabSz="44912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0876" indent="-228529" algn="ctr" defTabSz="44912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7935" indent="-228529" algn="ctr" defTabSz="44912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4991" indent="-228529" algn="ctr" defTabSz="44912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defTabSz="598816"/>
            <a:r>
              <a:rPr lang="pt-BR" sz="3992" kern="0" dirty="0">
                <a:latin typeface="Arial"/>
                <a:sym typeface="Arial"/>
              </a:rPr>
              <a:t>Estrutura da nossa vizinhança</a:t>
            </a:r>
          </a:p>
        </p:txBody>
      </p:sp>
      <p:sp>
        <p:nvSpPr>
          <p:cNvPr id="18" name="Google Shape;307;p59">
            <a:extLst>
              <a:ext uri="{FF2B5EF4-FFF2-40B4-BE49-F238E27FC236}">
                <a16:creationId xmlns:a16="http://schemas.microsoft.com/office/drawing/2014/main" id="{D8B3F507-B39C-4DE1-8D7D-22486B0DF882}"/>
              </a:ext>
            </a:extLst>
          </p:cNvPr>
          <p:cNvSpPr txBox="1"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Desvio para o Vermelho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D08556D-E53C-409C-B124-3375F441F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570" y="890591"/>
            <a:ext cx="6261436" cy="41108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FC8F75F-8720-4E2D-B862-073F28D2A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287" y="5001443"/>
            <a:ext cx="369376" cy="41119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49FAAB1-C1AC-4C88-869F-06596E729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55" y="5103855"/>
            <a:ext cx="2468677" cy="163060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4759330-4F4D-469E-B473-1982B6DB7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808" y="5001443"/>
            <a:ext cx="421917" cy="49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5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7;p59">
            <a:extLst>
              <a:ext uri="{FF2B5EF4-FFF2-40B4-BE49-F238E27FC236}">
                <a16:creationId xmlns:a16="http://schemas.microsoft.com/office/drawing/2014/main" id="{BE41D17D-3601-45C3-B23A-EE80ECCB3888}"/>
              </a:ext>
            </a:extLst>
          </p:cNvPr>
          <p:cNvSpPr txBox="1"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Photometric</a:t>
            </a:r>
            <a:r>
              <a:rPr lang="pt-BR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redshifts</a:t>
            </a:r>
            <a:endParaRPr lang="pt-BR" sz="3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CAA6EA-3834-4D04-9444-0A4A61080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0169"/>
            <a:ext cx="8479367" cy="436697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EFDBECD-EDA2-40D2-902C-071250AF7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367" y="2276915"/>
            <a:ext cx="3875603" cy="25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55204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Widescreen</PresentationFormat>
  <Paragraphs>53</Paragraphs>
  <Slides>20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-apple-system</vt:lpstr>
      <vt:lpstr>arial</vt:lpstr>
      <vt:lpstr>Calibri</vt:lpstr>
      <vt:lpstr>charter</vt:lpstr>
      <vt:lpstr>Times New Roman</vt:lpstr>
      <vt:lpstr>Verdana</vt:lpstr>
      <vt:lpstr>6_Tema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debom</dc:creator>
  <cp:lastModifiedBy>debom</cp:lastModifiedBy>
  <cp:revision>1</cp:revision>
  <dcterms:created xsi:type="dcterms:W3CDTF">2021-09-14T07:03:24Z</dcterms:created>
  <dcterms:modified xsi:type="dcterms:W3CDTF">2021-09-14T07:03:52Z</dcterms:modified>
</cp:coreProperties>
</file>